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4"/>
  </p:notesMasterIdLst>
  <p:sldIdLst>
    <p:sldId id="256" r:id="rId5"/>
    <p:sldId id="257" r:id="rId6"/>
    <p:sldId id="268" r:id="rId7"/>
    <p:sldId id="269" r:id="rId8"/>
    <p:sldId id="275" r:id="rId9"/>
    <p:sldId id="276" r:id="rId10"/>
    <p:sldId id="260" r:id="rId11"/>
    <p:sldId id="279" r:id="rId12"/>
    <p:sldId id="270" r:id="rId13"/>
    <p:sldId id="271" r:id="rId14"/>
    <p:sldId id="272" r:id="rId15"/>
    <p:sldId id="273" r:id="rId16"/>
    <p:sldId id="274" r:id="rId17"/>
    <p:sldId id="278" r:id="rId18"/>
    <p:sldId id="262" r:id="rId19"/>
    <p:sldId id="263" r:id="rId20"/>
    <p:sldId id="280" r:id="rId21"/>
    <p:sldId id="281" r:id="rId22"/>
    <p:sldId id="282" r:id="rId23"/>
    <p:sldId id="283" r:id="rId24"/>
    <p:sldId id="284" r:id="rId25"/>
    <p:sldId id="285" r:id="rId26"/>
    <p:sldId id="265" r:id="rId27"/>
    <p:sldId id="287" r:id="rId28"/>
    <p:sldId id="288" r:id="rId29"/>
    <p:sldId id="307" r:id="rId30"/>
    <p:sldId id="292" r:id="rId31"/>
    <p:sldId id="291" r:id="rId32"/>
    <p:sldId id="303" r:id="rId33"/>
    <p:sldId id="304" r:id="rId34"/>
    <p:sldId id="305" r:id="rId35"/>
    <p:sldId id="306" r:id="rId36"/>
    <p:sldId id="293" r:id="rId37"/>
    <p:sldId id="296" r:id="rId38"/>
    <p:sldId id="297" r:id="rId39"/>
    <p:sldId id="294" r:id="rId40"/>
    <p:sldId id="300" r:id="rId41"/>
    <p:sldId id="266" r:id="rId42"/>
    <p:sldId id="298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695"/>
    <a:srgbClr val="FFFFFF"/>
    <a:srgbClr val="2D3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89" autoAdjust="0"/>
    <p:restoredTop sz="99795" autoAdjust="0"/>
  </p:normalViewPr>
  <p:slideViewPr>
    <p:cSldViewPr snapToGrid="0" snapToObjects="1">
      <p:cViewPr>
        <p:scale>
          <a:sx n="81" d="100"/>
          <a:sy n="81" d="100"/>
        </p:scale>
        <p:origin x="-1464" y="-6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F4E2-8E30-3C4D-9830-41E6436B009C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945CF-5B12-B343-AA86-030256C3C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Jokainen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esittelee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itsensä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lyhyesti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smtClean="0"/>
              <a:t>- </a:t>
            </a:r>
            <a:r>
              <a:rPr lang="en-US" dirty="0" err="1" smtClean="0"/>
              <a:t>Ministeriltä</a:t>
            </a:r>
            <a:r>
              <a:rPr lang="en-US" dirty="0" smtClean="0"/>
              <a:t> </a:t>
            </a:r>
            <a:r>
              <a:rPr lang="en-US" dirty="0" err="1" smtClean="0"/>
              <a:t>saatu</a:t>
            </a:r>
            <a:r>
              <a:rPr lang="en-US" dirty="0" smtClean="0"/>
              <a:t> </a:t>
            </a:r>
            <a:r>
              <a:rPr lang="en-US" dirty="0" err="1" smtClean="0"/>
              <a:t>tehtävänanto</a:t>
            </a:r>
            <a:r>
              <a:rPr lang="en-US" dirty="0" smtClean="0"/>
              <a:t>, </a:t>
            </a:r>
            <a:r>
              <a:rPr lang="en-US" dirty="0" err="1" smtClean="0"/>
              <a:t>jossa</a:t>
            </a:r>
            <a:r>
              <a:rPr lang="en-US" dirty="0" smtClean="0"/>
              <a:t> </a:t>
            </a:r>
            <a:r>
              <a:rPr lang="en-US" dirty="0" err="1" smtClean="0"/>
              <a:t>tarkoituksena</a:t>
            </a:r>
            <a:r>
              <a:rPr lang="en-US" dirty="0" smtClean="0"/>
              <a:t> </a:t>
            </a:r>
            <a:r>
              <a:rPr lang="en-US" dirty="0" err="1" smtClean="0"/>
              <a:t>oli</a:t>
            </a:r>
            <a:r>
              <a:rPr lang="en-US" dirty="0" smtClean="0"/>
              <a:t> </a:t>
            </a:r>
            <a:r>
              <a:rPr lang="en-US" dirty="0" err="1" smtClean="0"/>
              <a:t>syventyminen</a:t>
            </a:r>
            <a:r>
              <a:rPr lang="en-US" dirty="0" smtClean="0"/>
              <a:t> </a:t>
            </a:r>
            <a:r>
              <a:rPr lang="en-US" dirty="0" err="1" smtClean="0"/>
              <a:t>mydataan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operaattoritoiminnan</a:t>
            </a:r>
            <a:r>
              <a:rPr lang="en-US" dirty="0" smtClean="0"/>
              <a:t> </a:t>
            </a:r>
            <a:r>
              <a:rPr lang="en-US" dirty="0" err="1" smtClean="0"/>
              <a:t>kiihdyttäminen</a:t>
            </a:r>
            <a:endParaRPr lang="en-US" dirty="0" smtClean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dirty="0" smtClean="0"/>
              <a:t>- mockup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9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tabLst/>
              <a:defRPr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Kerromme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omat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havaintomme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viikon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ajalta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miltä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mydata-skene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näyttää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Julkaisut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Mydata-allianssi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seminaarit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Tekniset</a:t>
            </a:r>
            <a:r>
              <a:rPr lang="en-US" dirty="0" smtClean="0"/>
              <a:t> </a:t>
            </a:r>
            <a:r>
              <a:rPr lang="en-US" dirty="0" err="1" smtClean="0"/>
              <a:t>kokeilut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aktiivinen</a:t>
            </a:r>
            <a:r>
              <a:rPr lang="en-US" dirty="0" smtClean="0"/>
              <a:t> </a:t>
            </a:r>
            <a:r>
              <a:rPr lang="en-US" dirty="0" err="1" smtClean="0"/>
              <a:t>osallistuminen</a:t>
            </a:r>
            <a:r>
              <a:rPr lang="en-US" dirty="0" smtClean="0"/>
              <a:t> </a:t>
            </a:r>
            <a:r>
              <a:rPr lang="en-US" dirty="0" err="1" smtClean="0"/>
              <a:t>globaaliin</a:t>
            </a:r>
            <a:r>
              <a:rPr lang="en-US" dirty="0" smtClean="0"/>
              <a:t> </a:t>
            </a:r>
            <a:r>
              <a:rPr lang="en-US" dirty="0" err="1" smtClean="0"/>
              <a:t>toimintaan</a:t>
            </a:r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Yleinen</a:t>
            </a:r>
            <a:r>
              <a:rPr lang="en-US" dirty="0" smtClean="0"/>
              <a:t> </a:t>
            </a:r>
            <a:r>
              <a:rPr lang="en-US" dirty="0" err="1" smtClean="0"/>
              <a:t>ilmapiiri</a:t>
            </a:r>
            <a:r>
              <a:rPr lang="en-US" dirty="0" smtClean="0"/>
              <a:t> </a:t>
            </a:r>
            <a:r>
              <a:rPr lang="en-US" dirty="0" err="1" smtClean="0"/>
              <a:t>positiivinen</a:t>
            </a:r>
            <a:endParaRPr lang="en-US" dirty="0" smtClean="0"/>
          </a:p>
          <a:p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Operaattoritoimintaa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ole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käynnistetty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oolit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</a:t>
            </a:r>
            <a:r>
              <a:rPr lang="en-US" dirty="0" err="1" smtClean="0"/>
              <a:t>vat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epäselv</a:t>
            </a:r>
            <a:r>
              <a:rPr lang="en-US" dirty="0" err="1" smtClean="0"/>
              <a:t>iä</a:t>
            </a:r>
            <a:r>
              <a:rPr lang="en-US" dirty="0" smtClean="0"/>
              <a:t> (</a:t>
            </a:r>
            <a:r>
              <a:rPr lang="en-US" dirty="0" err="1" smtClean="0"/>
              <a:t>esim</a:t>
            </a:r>
            <a:r>
              <a:rPr lang="en-US" dirty="0" smtClean="0"/>
              <a:t>. </a:t>
            </a:r>
            <a:r>
              <a:rPr lang="en-US" dirty="0" err="1" smtClean="0"/>
              <a:t>valtio</a:t>
            </a:r>
            <a:r>
              <a:rPr lang="en-US" dirty="0" smtClean="0"/>
              <a:t>, </a:t>
            </a:r>
            <a:r>
              <a:rPr lang="en-US" dirty="0" err="1" smtClean="0"/>
              <a:t>yksityinen</a:t>
            </a:r>
            <a:r>
              <a:rPr lang="en-US" dirty="0" smtClean="0"/>
              <a:t> </a:t>
            </a:r>
            <a:r>
              <a:rPr lang="en-US" dirty="0" err="1" smtClean="0"/>
              <a:t>sektori</a:t>
            </a:r>
            <a:r>
              <a:rPr lang="en-US" dirty="0" smtClean="0"/>
              <a:t>, </a:t>
            </a:r>
            <a:r>
              <a:rPr lang="en-US" dirty="0" err="1" smtClean="0"/>
              <a:t>jne</a:t>
            </a:r>
            <a:r>
              <a:rPr lang="en-US" dirty="0" smtClean="0"/>
              <a:t>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Suuri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osa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palveluista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yksittäisiä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prototyypp</a:t>
            </a:r>
            <a:r>
              <a:rPr lang="en-US" dirty="0" err="1" smtClean="0"/>
              <a:t>ejä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tabLst/>
              <a:defRPr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Kerromme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omat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havaintomme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viikon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ajalta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miltä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mydata-skene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näyttää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Julkaisut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Mydata-allianssi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seminaarit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Tekniset</a:t>
            </a:r>
            <a:r>
              <a:rPr lang="en-US" dirty="0" smtClean="0"/>
              <a:t> </a:t>
            </a:r>
            <a:r>
              <a:rPr lang="en-US" dirty="0" err="1" smtClean="0"/>
              <a:t>kokeilut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aktiivinen</a:t>
            </a:r>
            <a:r>
              <a:rPr lang="en-US" dirty="0" smtClean="0"/>
              <a:t> </a:t>
            </a:r>
            <a:r>
              <a:rPr lang="en-US" dirty="0" err="1" smtClean="0"/>
              <a:t>osallistuminen</a:t>
            </a:r>
            <a:r>
              <a:rPr lang="en-US" dirty="0" smtClean="0"/>
              <a:t> </a:t>
            </a:r>
            <a:r>
              <a:rPr lang="en-US" dirty="0" err="1" smtClean="0"/>
              <a:t>globaaliin</a:t>
            </a:r>
            <a:r>
              <a:rPr lang="en-US" dirty="0" smtClean="0"/>
              <a:t> </a:t>
            </a:r>
            <a:r>
              <a:rPr lang="en-US" dirty="0" err="1" smtClean="0"/>
              <a:t>toimintaan</a:t>
            </a:r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Yleinen</a:t>
            </a:r>
            <a:r>
              <a:rPr lang="en-US" dirty="0" smtClean="0"/>
              <a:t> </a:t>
            </a:r>
            <a:r>
              <a:rPr lang="en-US" dirty="0" err="1" smtClean="0"/>
              <a:t>ilmapiiri</a:t>
            </a:r>
            <a:r>
              <a:rPr lang="en-US" dirty="0" smtClean="0"/>
              <a:t> </a:t>
            </a:r>
            <a:r>
              <a:rPr lang="en-US" dirty="0" err="1" smtClean="0"/>
              <a:t>positiivinen</a:t>
            </a:r>
            <a:endParaRPr lang="en-US" dirty="0" smtClean="0"/>
          </a:p>
          <a:p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Operaattoritoimintaa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ole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käynnistetty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oolit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</a:t>
            </a:r>
            <a:r>
              <a:rPr lang="en-US" dirty="0" err="1" smtClean="0"/>
              <a:t>vat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epäselv</a:t>
            </a:r>
            <a:r>
              <a:rPr lang="en-US" dirty="0" err="1" smtClean="0"/>
              <a:t>iä</a:t>
            </a:r>
            <a:r>
              <a:rPr lang="en-US" dirty="0" smtClean="0"/>
              <a:t> (</a:t>
            </a:r>
            <a:r>
              <a:rPr lang="en-US" dirty="0" err="1" smtClean="0"/>
              <a:t>esim</a:t>
            </a:r>
            <a:r>
              <a:rPr lang="en-US" dirty="0" smtClean="0"/>
              <a:t>. </a:t>
            </a:r>
            <a:r>
              <a:rPr lang="en-US" dirty="0" err="1" smtClean="0"/>
              <a:t>valtio</a:t>
            </a:r>
            <a:r>
              <a:rPr lang="en-US" dirty="0" smtClean="0"/>
              <a:t>, </a:t>
            </a:r>
            <a:r>
              <a:rPr lang="en-US" dirty="0" err="1" smtClean="0"/>
              <a:t>yksityinen</a:t>
            </a:r>
            <a:r>
              <a:rPr lang="en-US" dirty="0" smtClean="0"/>
              <a:t> </a:t>
            </a:r>
            <a:r>
              <a:rPr lang="en-US" dirty="0" err="1" smtClean="0"/>
              <a:t>sektori</a:t>
            </a:r>
            <a:r>
              <a:rPr lang="en-US" dirty="0" smtClean="0"/>
              <a:t>, </a:t>
            </a:r>
            <a:r>
              <a:rPr lang="en-US" dirty="0" err="1" smtClean="0"/>
              <a:t>jne</a:t>
            </a:r>
            <a:r>
              <a:rPr lang="en-US" dirty="0" smtClean="0"/>
              <a:t>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Suuri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osa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palveluista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yksittäisiä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prototyypp</a:t>
            </a:r>
            <a:r>
              <a:rPr lang="en-US" dirty="0" err="1" smtClean="0"/>
              <a:t>ejä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tabLst/>
              <a:defRPr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Kerromme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omat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havaintomme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viikon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ajalta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miltä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mydata-skene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näyttää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Julkaisut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Mydata-allianssi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seminaarit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Tekniset</a:t>
            </a:r>
            <a:r>
              <a:rPr lang="en-US" dirty="0" smtClean="0"/>
              <a:t> </a:t>
            </a:r>
            <a:r>
              <a:rPr lang="en-US" dirty="0" err="1" smtClean="0"/>
              <a:t>kokeilut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aktiivinen</a:t>
            </a:r>
            <a:r>
              <a:rPr lang="en-US" dirty="0" smtClean="0"/>
              <a:t> </a:t>
            </a:r>
            <a:r>
              <a:rPr lang="en-US" dirty="0" err="1" smtClean="0"/>
              <a:t>osallistuminen</a:t>
            </a:r>
            <a:r>
              <a:rPr lang="en-US" dirty="0" smtClean="0"/>
              <a:t> </a:t>
            </a:r>
            <a:r>
              <a:rPr lang="en-US" dirty="0" err="1" smtClean="0"/>
              <a:t>globaaliin</a:t>
            </a:r>
            <a:r>
              <a:rPr lang="en-US" dirty="0" smtClean="0"/>
              <a:t> </a:t>
            </a:r>
            <a:r>
              <a:rPr lang="en-US" dirty="0" err="1" smtClean="0"/>
              <a:t>toimintaan</a:t>
            </a:r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Yleinen</a:t>
            </a:r>
            <a:r>
              <a:rPr lang="en-US" dirty="0" smtClean="0"/>
              <a:t> </a:t>
            </a:r>
            <a:r>
              <a:rPr lang="en-US" dirty="0" err="1" smtClean="0"/>
              <a:t>ilmapiiri</a:t>
            </a:r>
            <a:r>
              <a:rPr lang="en-US" dirty="0" smtClean="0"/>
              <a:t> </a:t>
            </a:r>
            <a:r>
              <a:rPr lang="en-US" dirty="0" err="1" smtClean="0"/>
              <a:t>positiivinen</a:t>
            </a:r>
            <a:endParaRPr lang="en-US" dirty="0" smtClean="0"/>
          </a:p>
          <a:p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Operaattoritoimintaa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ole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käynnistetty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oolit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</a:t>
            </a:r>
            <a:r>
              <a:rPr lang="en-US" dirty="0" err="1" smtClean="0"/>
              <a:t>vat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epäselv</a:t>
            </a:r>
            <a:r>
              <a:rPr lang="en-US" dirty="0" err="1" smtClean="0"/>
              <a:t>iä</a:t>
            </a:r>
            <a:r>
              <a:rPr lang="en-US" dirty="0" smtClean="0"/>
              <a:t> (</a:t>
            </a:r>
            <a:r>
              <a:rPr lang="en-US" dirty="0" err="1" smtClean="0"/>
              <a:t>esim</a:t>
            </a:r>
            <a:r>
              <a:rPr lang="en-US" dirty="0" smtClean="0"/>
              <a:t>. </a:t>
            </a:r>
            <a:r>
              <a:rPr lang="en-US" dirty="0" err="1" smtClean="0"/>
              <a:t>valtio</a:t>
            </a:r>
            <a:r>
              <a:rPr lang="en-US" dirty="0" smtClean="0"/>
              <a:t>, </a:t>
            </a:r>
            <a:r>
              <a:rPr lang="en-US" dirty="0" err="1" smtClean="0"/>
              <a:t>yksityinen</a:t>
            </a:r>
            <a:r>
              <a:rPr lang="en-US" dirty="0" smtClean="0"/>
              <a:t> </a:t>
            </a:r>
            <a:r>
              <a:rPr lang="en-US" dirty="0" err="1" smtClean="0"/>
              <a:t>sektori</a:t>
            </a:r>
            <a:r>
              <a:rPr lang="en-US" dirty="0" smtClean="0"/>
              <a:t>, </a:t>
            </a:r>
            <a:r>
              <a:rPr lang="en-US" dirty="0" err="1" smtClean="0"/>
              <a:t>jne</a:t>
            </a:r>
            <a:r>
              <a:rPr lang="en-US" dirty="0" smtClean="0"/>
              <a:t>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Suuri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osa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palveluista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yksittäisiä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prototyypp</a:t>
            </a:r>
            <a:r>
              <a:rPr lang="en-US" dirty="0" err="1" smtClean="0"/>
              <a:t>ejä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tabLst/>
              <a:defRPr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Kerromme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omat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havaintomme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viikon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ajalta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miltä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mydata-skene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näyttää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Julkaisut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Mydata-allianssi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seminaarit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Tekniset</a:t>
            </a:r>
            <a:r>
              <a:rPr lang="en-US" dirty="0" smtClean="0"/>
              <a:t> </a:t>
            </a:r>
            <a:r>
              <a:rPr lang="en-US" dirty="0" err="1" smtClean="0"/>
              <a:t>kokeilut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aktiivinen</a:t>
            </a:r>
            <a:r>
              <a:rPr lang="en-US" dirty="0" smtClean="0"/>
              <a:t> </a:t>
            </a:r>
            <a:r>
              <a:rPr lang="en-US" dirty="0" err="1" smtClean="0"/>
              <a:t>osallistuminen</a:t>
            </a:r>
            <a:r>
              <a:rPr lang="en-US" dirty="0" smtClean="0"/>
              <a:t> </a:t>
            </a:r>
            <a:r>
              <a:rPr lang="en-US" dirty="0" err="1" smtClean="0"/>
              <a:t>globaaliin</a:t>
            </a:r>
            <a:r>
              <a:rPr lang="en-US" dirty="0" smtClean="0"/>
              <a:t> </a:t>
            </a:r>
            <a:r>
              <a:rPr lang="en-US" dirty="0" err="1" smtClean="0"/>
              <a:t>toimintaan</a:t>
            </a:r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Yleinen</a:t>
            </a:r>
            <a:r>
              <a:rPr lang="en-US" dirty="0" smtClean="0"/>
              <a:t> </a:t>
            </a:r>
            <a:r>
              <a:rPr lang="en-US" dirty="0" err="1" smtClean="0"/>
              <a:t>ilmapiiri</a:t>
            </a:r>
            <a:r>
              <a:rPr lang="en-US" dirty="0" smtClean="0"/>
              <a:t> </a:t>
            </a:r>
            <a:r>
              <a:rPr lang="en-US" dirty="0" err="1" smtClean="0"/>
              <a:t>positiivinen</a:t>
            </a:r>
            <a:endParaRPr lang="en-US" dirty="0" smtClean="0"/>
          </a:p>
          <a:p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Operaattoritoimintaa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ole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käynnistetty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oolit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</a:t>
            </a:r>
            <a:r>
              <a:rPr lang="en-US" dirty="0" err="1" smtClean="0"/>
              <a:t>vat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epäselv</a:t>
            </a:r>
            <a:r>
              <a:rPr lang="en-US" dirty="0" err="1" smtClean="0"/>
              <a:t>iä</a:t>
            </a:r>
            <a:r>
              <a:rPr lang="en-US" dirty="0" smtClean="0"/>
              <a:t> (</a:t>
            </a:r>
            <a:r>
              <a:rPr lang="en-US" dirty="0" err="1" smtClean="0"/>
              <a:t>esim</a:t>
            </a:r>
            <a:r>
              <a:rPr lang="en-US" dirty="0" smtClean="0"/>
              <a:t>. </a:t>
            </a:r>
            <a:r>
              <a:rPr lang="en-US" dirty="0" err="1" smtClean="0"/>
              <a:t>valtio</a:t>
            </a:r>
            <a:r>
              <a:rPr lang="en-US" dirty="0" smtClean="0"/>
              <a:t>, </a:t>
            </a:r>
            <a:r>
              <a:rPr lang="en-US" dirty="0" err="1" smtClean="0"/>
              <a:t>yksityinen</a:t>
            </a:r>
            <a:r>
              <a:rPr lang="en-US" dirty="0" smtClean="0"/>
              <a:t> </a:t>
            </a:r>
            <a:r>
              <a:rPr lang="en-US" dirty="0" err="1" smtClean="0"/>
              <a:t>sektori</a:t>
            </a:r>
            <a:r>
              <a:rPr lang="en-US" dirty="0" smtClean="0"/>
              <a:t>, </a:t>
            </a:r>
            <a:r>
              <a:rPr lang="en-US" dirty="0" err="1" smtClean="0"/>
              <a:t>jne</a:t>
            </a:r>
            <a:r>
              <a:rPr lang="en-US" dirty="0" smtClean="0"/>
              <a:t>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Suuri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osa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palveluista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yksittäisiä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prototyypp</a:t>
            </a:r>
            <a:r>
              <a:rPr lang="en-US" dirty="0" err="1" smtClean="0"/>
              <a:t>ejä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tabLst/>
              <a:defRPr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Kerromme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omat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havaintomme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viikon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ajalta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miltä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mydata-skene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näyttää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Julkaisut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Mydata-allianssi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seminaarit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jne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Tekniset</a:t>
            </a:r>
            <a:r>
              <a:rPr lang="en-US" dirty="0" smtClean="0"/>
              <a:t> </a:t>
            </a:r>
            <a:r>
              <a:rPr lang="en-US" dirty="0" err="1" smtClean="0"/>
              <a:t>kokeilut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aktiivinen</a:t>
            </a:r>
            <a:r>
              <a:rPr lang="en-US" dirty="0" smtClean="0"/>
              <a:t> </a:t>
            </a:r>
            <a:r>
              <a:rPr lang="en-US" dirty="0" err="1" smtClean="0"/>
              <a:t>osallistuminen</a:t>
            </a:r>
            <a:r>
              <a:rPr lang="en-US" dirty="0" smtClean="0"/>
              <a:t> </a:t>
            </a:r>
            <a:r>
              <a:rPr lang="en-US" dirty="0" err="1" smtClean="0"/>
              <a:t>globaaliin</a:t>
            </a:r>
            <a:r>
              <a:rPr lang="en-US" dirty="0" smtClean="0"/>
              <a:t> </a:t>
            </a:r>
            <a:r>
              <a:rPr lang="en-US" dirty="0" err="1" smtClean="0"/>
              <a:t>toimintaan</a:t>
            </a:r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Yleinen</a:t>
            </a:r>
            <a:r>
              <a:rPr lang="en-US" dirty="0" smtClean="0"/>
              <a:t> </a:t>
            </a:r>
            <a:r>
              <a:rPr lang="en-US" dirty="0" err="1" smtClean="0"/>
              <a:t>ilmapiiri</a:t>
            </a:r>
            <a:r>
              <a:rPr lang="en-US" dirty="0" smtClean="0"/>
              <a:t> </a:t>
            </a:r>
            <a:r>
              <a:rPr lang="en-US" dirty="0" err="1" smtClean="0"/>
              <a:t>positiivinen</a:t>
            </a:r>
            <a:endParaRPr lang="en-US" dirty="0" smtClean="0"/>
          </a:p>
          <a:p>
            <a:endParaRPr lang="en-US" dirty="0" smtClean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Operaattoritoimintaa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ole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käynnistetty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oolit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</a:t>
            </a:r>
            <a:r>
              <a:rPr lang="en-US" dirty="0" err="1" smtClean="0"/>
              <a:t>vat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epäselv</a:t>
            </a:r>
            <a:r>
              <a:rPr lang="en-US" dirty="0" err="1" smtClean="0"/>
              <a:t>iä</a:t>
            </a:r>
            <a:r>
              <a:rPr lang="en-US" dirty="0" smtClean="0"/>
              <a:t> (</a:t>
            </a:r>
            <a:r>
              <a:rPr lang="en-US" dirty="0" err="1" smtClean="0"/>
              <a:t>esim</a:t>
            </a:r>
            <a:r>
              <a:rPr lang="en-US" dirty="0" smtClean="0"/>
              <a:t>. </a:t>
            </a:r>
            <a:r>
              <a:rPr lang="en-US" dirty="0" err="1" smtClean="0"/>
              <a:t>valtio</a:t>
            </a:r>
            <a:r>
              <a:rPr lang="en-US" dirty="0" smtClean="0"/>
              <a:t>, </a:t>
            </a:r>
            <a:r>
              <a:rPr lang="en-US" dirty="0" err="1" smtClean="0"/>
              <a:t>yksityinen</a:t>
            </a:r>
            <a:r>
              <a:rPr lang="en-US" dirty="0" smtClean="0"/>
              <a:t> </a:t>
            </a:r>
            <a:r>
              <a:rPr lang="en-US" dirty="0" err="1" smtClean="0"/>
              <a:t>sektori</a:t>
            </a:r>
            <a:r>
              <a:rPr lang="en-US" dirty="0" smtClean="0"/>
              <a:t>, </a:t>
            </a:r>
            <a:r>
              <a:rPr lang="en-US" dirty="0" err="1" smtClean="0"/>
              <a:t>jne</a:t>
            </a:r>
            <a:r>
              <a:rPr lang="en-US" dirty="0" smtClean="0"/>
              <a:t>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Suuri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osa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palveluista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yksittäisiä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prototyypp</a:t>
            </a:r>
            <a:r>
              <a:rPr lang="en-US" dirty="0" err="1" smtClean="0"/>
              <a:t>ejä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16666"/>
              <a:buFont typeface="Calibri"/>
              <a:buAutoNum type="arabicPeriod"/>
            </a:pPr>
            <a:r>
              <a:rPr lang="en-US" sz="2400" dirty="0" err="1" smtClean="0"/>
              <a:t>Operaattoritoiminnan</a:t>
            </a:r>
            <a:r>
              <a:rPr lang="en-US" sz="2400" dirty="0" smtClean="0"/>
              <a:t> </a:t>
            </a:r>
            <a:r>
              <a:rPr lang="en-US" sz="2400" dirty="0" err="1" smtClean="0"/>
              <a:t>käynnistäminen</a:t>
            </a:r>
            <a:endParaRPr lang="en-US" sz="2400" dirty="0" smtClean="0"/>
          </a:p>
          <a:p>
            <a:pPr marL="685800" lvl="1" indent="-2286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2400" dirty="0" err="1" smtClean="0"/>
              <a:t>MyData</a:t>
            </a:r>
            <a:r>
              <a:rPr lang="en-US" sz="2400" dirty="0" smtClean="0"/>
              <a:t> on </a:t>
            </a:r>
            <a:r>
              <a:rPr lang="en-US" sz="2400" dirty="0" err="1" smtClean="0"/>
              <a:t>internetajan</a:t>
            </a:r>
            <a:r>
              <a:rPr lang="en-US" sz="2400" dirty="0" smtClean="0"/>
              <a:t> </a:t>
            </a:r>
            <a:r>
              <a:rPr lang="en-US" sz="2400" dirty="0" err="1" smtClean="0"/>
              <a:t>jokamiehen</a:t>
            </a:r>
            <a:r>
              <a:rPr lang="en-US" sz="2400" dirty="0" smtClean="0"/>
              <a:t> </a:t>
            </a:r>
            <a:r>
              <a:rPr lang="en-US" sz="2400" dirty="0" err="1" smtClean="0"/>
              <a:t>oikeus</a:t>
            </a:r>
            <a:endParaRPr lang="en-US" sz="2400" dirty="0" smtClean="0"/>
          </a:p>
          <a:p>
            <a:pPr marL="685800" lvl="1" indent="-2286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2400" dirty="0" err="1" smtClean="0"/>
              <a:t>Perustetaan</a:t>
            </a:r>
            <a:r>
              <a:rPr lang="en-US" sz="2400" dirty="0" smtClean="0"/>
              <a:t> </a:t>
            </a:r>
            <a:r>
              <a:rPr lang="en-US" sz="2400" dirty="0" err="1" smtClean="0"/>
              <a:t>valtioyhtiö</a:t>
            </a:r>
            <a:endParaRPr lang="en-US" sz="2400" dirty="0" smtClean="0"/>
          </a:p>
          <a:p>
            <a:pPr marL="685800" lvl="1" indent="-2286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2400" dirty="0" err="1" smtClean="0"/>
              <a:t>Yksityiset</a:t>
            </a:r>
            <a:r>
              <a:rPr lang="en-US" sz="2400" dirty="0" smtClean="0"/>
              <a:t> </a:t>
            </a:r>
            <a:r>
              <a:rPr lang="en-US" sz="2400" dirty="0" err="1" smtClean="0"/>
              <a:t>toimijat</a:t>
            </a:r>
            <a:r>
              <a:rPr lang="en-US" sz="2400" dirty="0" smtClean="0"/>
              <a:t> </a:t>
            </a:r>
            <a:r>
              <a:rPr lang="en-US" sz="2400" dirty="0" err="1" smtClean="0"/>
              <a:t>osakkaana</a:t>
            </a:r>
            <a:endParaRPr lang="en-US" sz="2400" dirty="0" smtClean="0"/>
          </a:p>
          <a:p>
            <a:pPr marL="685800" lvl="1" indent="-2286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2400" dirty="0" err="1" smtClean="0"/>
              <a:t>Julkisen</a:t>
            </a:r>
            <a:r>
              <a:rPr lang="en-US" sz="2400" dirty="0" smtClean="0"/>
              <a:t> </a:t>
            </a:r>
            <a:r>
              <a:rPr lang="en-US" sz="2400" dirty="0" err="1" smtClean="0"/>
              <a:t>sektorin</a:t>
            </a:r>
            <a:r>
              <a:rPr lang="en-US" sz="2400" dirty="0" smtClean="0"/>
              <a:t> </a:t>
            </a:r>
            <a:r>
              <a:rPr lang="en-US" sz="2400" dirty="0" err="1" smtClean="0"/>
              <a:t>palvelut</a:t>
            </a:r>
            <a:r>
              <a:rPr lang="en-US" sz="2400" dirty="0" smtClean="0"/>
              <a:t> </a:t>
            </a:r>
            <a:r>
              <a:rPr lang="en-US" sz="2400" dirty="0" err="1" smtClean="0"/>
              <a:t>vahvasti</a:t>
            </a:r>
            <a:r>
              <a:rPr lang="en-US" sz="2400" dirty="0" smtClean="0"/>
              <a:t> </a:t>
            </a:r>
            <a:r>
              <a:rPr lang="en-US" sz="2400" dirty="0" err="1" smtClean="0"/>
              <a:t>mukaan</a:t>
            </a:r>
            <a:endParaRPr lang="en-US" sz="2400" dirty="0" smtClean="0"/>
          </a:p>
          <a:p>
            <a:pPr marL="685800" lvl="1" indent="-2286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-US" sz="2400" dirty="0" err="1" smtClean="0"/>
              <a:t>Disruptiivinen</a:t>
            </a:r>
            <a:r>
              <a:rPr lang="en-US" sz="2400" dirty="0" smtClean="0"/>
              <a:t> </a:t>
            </a:r>
            <a:r>
              <a:rPr lang="en-US" sz="2400" dirty="0" err="1" smtClean="0"/>
              <a:t>näkemys</a:t>
            </a:r>
            <a:r>
              <a:rPr lang="en-US" sz="2400" dirty="0" smtClean="0"/>
              <a:t> </a:t>
            </a:r>
            <a:r>
              <a:rPr lang="en-US" sz="2400" dirty="0" err="1" smtClean="0"/>
              <a:t>ansaitamalleihin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43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Suomi</a:t>
            </a:r>
            <a:r>
              <a:rPr lang="en-US" dirty="0" smtClean="0"/>
              <a:t> </a:t>
            </a:r>
            <a:r>
              <a:rPr lang="en-US" dirty="0" err="1" smtClean="0"/>
              <a:t>täyttää</a:t>
            </a:r>
            <a:r>
              <a:rPr lang="en-US" dirty="0" smtClean="0"/>
              <a:t> 100 </a:t>
            </a:r>
            <a:r>
              <a:rPr lang="en-US" dirty="0" err="1" smtClean="0"/>
              <a:t>vuotta</a:t>
            </a:r>
            <a:endParaRPr lang="en-US" dirty="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Moni</a:t>
            </a:r>
            <a:r>
              <a:rPr lang="en-US" dirty="0" smtClean="0"/>
              <a:t> </a:t>
            </a:r>
            <a:r>
              <a:rPr lang="en-US" dirty="0" err="1" smtClean="0"/>
              <a:t>yritys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yhteisö</a:t>
            </a:r>
            <a:r>
              <a:rPr lang="en-US" dirty="0" smtClean="0"/>
              <a:t> </a:t>
            </a:r>
            <a:r>
              <a:rPr lang="en-US" dirty="0" err="1" smtClean="0"/>
              <a:t>antaa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lankan</a:t>
            </a:r>
            <a:endParaRPr lang="en-US" dirty="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Antaako</a:t>
            </a:r>
            <a:r>
              <a:rPr lang="en-US" dirty="0" smtClean="0"/>
              <a:t> </a:t>
            </a:r>
            <a:r>
              <a:rPr lang="en-US" dirty="0" err="1" smtClean="0"/>
              <a:t>Suomi</a:t>
            </a:r>
            <a:r>
              <a:rPr lang="en-US" dirty="0" smtClean="0"/>
              <a:t> </a:t>
            </a:r>
            <a:r>
              <a:rPr lang="en-US" dirty="0" err="1" smtClean="0"/>
              <a:t>jonkun</a:t>
            </a:r>
            <a:r>
              <a:rPr lang="en-US" dirty="0" smtClean="0"/>
              <a:t> </a:t>
            </a:r>
            <a:r>
              <a:rPr lang="en-US" dirty="0" err="1" smtClean="0"/>
              <a:t>lahjan</a:t>
            </a:r>
            <a:r>
              <a:rPr lang="en-US" dirty="0" smtClean="0"/>
              <a:t> </a:t>
            </a:r>
            <a:r>
              <a:rPr lang="en-US" dirty="0" err="1" smtClean="0"/>
              <a:t>maailmalle</a:t>
            </a:r>
            <a:r>
              <a:rPr lang="en-US" dirty="0" smtClean="0"/>
              <a:t>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smtClean="0"/>
              <a:t>→ </a:t>
            </a:r>
            <a:r>
              <a:rPr lang="en-US" dirty="0" err="1" smtClean="0"/>
              <a:t>ehdotamme</a:t>
            </a:r>
            <a:r>
              <a:rPr lang="en-US" dirty="0" smtClean="0"/>
              <a:t> </a:t>
            </a:r>
            <a:r>
              <a:rPr lang="en-US" dirty="0" err="1" smtClean="0"/>
              <a:t>mydatasta</a:t>
            </a:r>
            <a:r>
              <a:rPr lang="en-US" dirty="0" smtClean="0"/>
              <a:t> </a:t>
            </a:r>
            <a:r>
              <a:rPr lang="en-US" dirty="0" err="1" smtClean="0"/>
              <a:t>tulee</a:t>
            </a:r>
            <a:r>
              <a:rPr lang="en-US" dirty="0" smtClean="0"/>
              <a:t> </a:t>
            </a:r>
            <a:r>
              <a:rPr lang="en-US" dirty="0" err="1" smtClean="0"/>
              <a:t>jokamiehen</a:t>
            </a:r>
            <a:r>
              <a:rPr lang="en-US" dirty="0" smtClean="0"/>
              <a:t> </a:t>
            </a:r>
            <a:r>
              <a:rPr lang="en-US" dirty="0" err="1" smtClean="0"/>
              <a:t>oikeus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Esityksen</a:t>
            </a:r>
            <a:r>
              <a:rPr lang="en-US" dirty="0" smtClean="0"/>
              <a:t> </a:t>
            </a:r>
            <a:r>
              <a:rPr lang="en-US" dirty="0" err="1" smtClean="0"/>
              <a:t>aikana</a:t>
            </a:r>
            <a:r>
              <a:rPr lang="en-US" dirty="0" smtClean="0"/>
              <a:t> </a:t>
            </a:r>
            <a:r>
              <a:rPr lang="en-US" dirty="0" err="1" smtClean="0"/>
              <a:t>kerromme</a:t>
            </a:r>
            <a:r>
              <a:rPr lang="en-US" dirty="0" smtClean="0"/>
              <a:t> </a:t>
            </a:r>
            <a:r>
              <a:rPr lang="en-US" dirty="0" err="1" smtClean="0"/>
              <a:t>mitä</a:t>
            </a:r>
            <a:r>
              <a:rPr lang="en-US" dirty="0" smtClean="0"/>
              <a:t> </a:t>
            </a:r>
            <a:r>
              <a:rPr lang="en-US" dirty="0" err="1" smtClean="0"/>
              <a:t>keinoja</a:t>
            </a:r>
            <a:r>
              <a:rPr lang="en-US" dirty="0" smtClean="0"/>
              <a:t> on </a:t>
            </a:r>
            <a:r>
              <a:rPr lang="en-US" dirty="0" err="1" smtClean="0"/>
              <a:t>mahdollista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5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69850" algn="l" rtl="0">
              <a:spcBef>
                <a:spcPts val="0"/>
              </a:spcBef>
              <a:buSzPct val="91666"/>
              <a:buNone/>
            </a:pPr>
            <a:r>
              <a:rPr lang="en-US" dirty="0" err="1" smtClean="0"/>
              <a:t>Useita</a:t>
            </a:r>
            <a:r>
              <a:rPr lang="en-US" dirty="0" smtClean="0"/>
              <a:t> </a:t>
            </a:r>
            <a:r>
              <a:rPr lang="en-US" dirty="0" err="1" smtClean="0"/>
              <a:t>palveluita</a:t>
            </a:r>
            <a:r>
              <a:rPr lang="en-US" dirty="0" smtClean="0"/>
              <a:t> </a:t>
            </a:r>
          </a:p>
          <a:p>
            <a:pPr marL="0" marR="0" lvl="0" indent="-69850" algn="l" rtl="0">
              <a:spcBef>
                <a:spcPts val="0"/>
              </a:spcBef>
              <a:buSzPct val="91666"/>
              <a:buNone/>
            </a:pPr>
            <a:r>
              <a:rPr lang="en-US" dirty="0" err="1" smtClean="0"/>
              <a:t>Yleiset</a:t>
            </a:r>
            <a:r>
              <a:rPr lang="en-US" dirty="0" smtClean="0"/>
              <a:t> </a:t>
            </a:r>
            <a:r>
              <a:rPr lang="en-US" dirty="0" err="1" smtClean="0"/>
              <a:t>painokustannukset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SzPct val="91666"/>
              <a:buNone/>
            </a:pPr>
            <a:r>
              <a:rPr lang="en-US" dirty="0" err="1" smtClean="0"/>
              <a:t>Yleiset</a:t>
            </a:r>
            <a:r>
              <a:rPr lang="en-US" dirty="0" smtClean="0"/>
              <a:t> </a:t>
            </a:r>
            <a:r>
              <a:rPr lang="en-US" dirty="0" err="1" smtClean="0"/>
              <a:t>terveystiedot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SzPct val="91666"/>
              <a:buNone/>
            </a:pPr>
            <a:r>
              <a:rPr lang="en-US" dirty="0" err="1" smtClean="0"/>
              <a:t>Yleinen</a:t>
            </a:r>
            <a:r>
              <a:rPr lang="en-US" dirty="0" smtClean="0"/>
              <a:t> </a:t>
            </a:r>
            <a:r>
              <a:rPr lang="en-US" dirty="0" err="1" smtClean="0"/>
              <a:t>omaisuuspalvelu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SzPct val="91666"/>
              <a:buNone/>
            </a:pPr>
            <a:r>
              <a:rPr lang="en-US" dirty="0" err="1" smtClean="0"/>
              <a:t>Oma</a:t>
            </a:r>
            <a:r>
              <a:rPr lang="en-US" dirty="0" smtClean="0"/>
              <a:t> </a:t>
            </a:r>
            <a:r>
              <a:rPr lang="en-US" dirty="0" err="1" smtClean="0"/>
              <a:t>ekologinen</a:t>
            </a:r>
            <a:r>
              <a:rPr lang="en-US" dirty="0" smtClean="0"/>
              <a:t> </a:t>
            </a:r>
            <a:r>
              <a:rPr lang="en-US" dirty="0" err="1" smtClean="0"/>
              <a:t>jalanjälki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Yleiset</a:t>
            </a:r>
            <a:r>
              <a:rPr lang="en-US" dirty="0" smtClean="0"/>
              <a:t> </a:t>
            </a:r>
            <a:r>
              <a:rPr lang="en-US" dirty="0" err="1" smtClean="0"/>
              <a:t>liikkumiskustannukset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suosittelujärjestelmät</a:t>
            </a:r>
            <a:r>
              <a:rPr lang="en-US" dirty="0" smtClean="0"/>
              <a:t> </a:t>
            </a:r>
            <a:r>
              <a:rPr lang="en-US" dirty="0" err="1" smtClean="0"/>
              <a:t>Vaatteet</a:t>
            </a:r>
            <a:r>
              <a:rPr lang="en-US" dirty="0" smtClean="0"/>
              <a:t>, </a:t>
            </a:r>
            <a:r>
              <a:rPr lang="en-US" dirty="0" err="1" smtClean="0"/>
              <a:t>lääkkeet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Lääkäridata</a:t>
            </a:r>
            <a:r>
              <a:rPr lang="en-US" dirty="0" smtClean="0"/>
              <a:t> </a:t>
            </a:r>
            <a:r>
              <a:rPr lang="en-US" dirty="0" err="1" smtClean="0"/>
              <a:t>julkiseksi</a:t>
            </a:r>
            <a:r>
              <a:rPr lang="en-US" dirty="0" smtClean="0"/>
              <a:t> </a:t>
            </a:r>
            <a:r>
              <a:rPr lang="en-US" dirty="0" err="1" smtClean="0"/>
              <a:t>itselleen</a:t>
            </a:r>
            <a:endParaRPr lang="en-US" dirty="0" smtClean="0"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err="1" smtClean="0"/>
              <a:t>Palveluväylään</a:t>
            </a:r>
            <a:r>
              <a:rPr lang="en-US" dirty="0" smtClean="0"/>
              <a:t> </a:t>
            </a:r>
            <a:r>
              <a:rPr lang="en-US" dirty="0" err="1" smtClean="0"/>
              <a:t>osaksi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03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Esitellään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toiminta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Mikä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on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roolin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toiminnasa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asiakassegmenttia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kuluttaja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tietolähteen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tarjoaja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ja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palvelun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tarjoaja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Kuvataan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operaattorin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ansaintamallit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yksikerta</a:t>
            </a:r>
            <a:r>
              <a:rPr lang="en-US" dirty="0" err="1" smtClean="0"/>
              <a:t>istetaan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API </a:t>
            </a:r>
            <a:r>
              <a:rPr lang="en-US" b="1" dirty="0" err="1" smtClean="0"/>
              <a:t>EKOSYSTEEMIn</a:t>
            </a:r>
            <a:r>
              <a:rPr lang="en-US" b="1" dirty="0" smtClean="0"/>
              <a:t> </a:t>
            </a:r>
            <a:r>
              <a:rPr lang="en-US" b="1" dirty="0" err="1" smtClean="0"/>
              <a:t>Haasteet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integraatioiden</a:t>
            </a:r>
            <a:r>
              <a:rPr lang="en-US" dirty="0" smtClean="0"/>
              <a:t> </a:t>
            </a:r>
            <a:r>
              <a:rPr lang="en-US" dirty="0" err="1" smtClean="0"/>
              <a:t>määrä</a:t>
            </a:r>
            <a:r>
              <a:rPr lang="en-US" dirty="0" smtClean="0"/>
              <a:t>, </a:t>
            </a:r>
            <a:r>
              <a:rPr lang="en-US" dirty="0" err="1" smtClean="0"/>
              <a:t>huono</a:t>
            </a:r>
            <a:r>
              <a:rPr lang="en-US" dirty="0" smtClean="0"/>
              <a:t> </a:t>
            </a:r>
            <a:r>
              <a:rPr lang="en-US" dirty="0" err="1" smtClean="0"/>
              <a:t>palveluekosysteemin</a:t>
            </a:r>
            <a:r>
              <a:rPr lang="en-US" dirty="0" smtClean="0"/>
              <a:t> </a:t>
            </a:r>
            <a:r>
              <a:rPr lang="en-US" dirty="0" err="1" smtClean="0"/>
              <a:t>skaalautuvuus</a:t>
            </a:r>
            <a:r>
              <a:rPr lang="en-US" dirty="0" smtClean="0"/>
              <a:t>, </a:t>
            </a:r>
            <a:r>
              <a:rPr lang="en-US" dirty="0" err="1" smtClean="0"/>
              <a:t>datan</a:t>
            </a:r>
            <a:r>
              <a:rPr lang="en-US" dirty="0" smtClean="0"/>
              <a:t> </a:t>
            </a:r>
            <a:r>
              <a:rPr lang="en-US" dirty="0" err="1" smtClean="0"/>
              <a:t>siiloutuminen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käyttöönottomahdollisuudet</a:t>
            </a:r>
            <a:r>
              <a:rPr lang="en-US" dirty="0" smtClean="0"/>
              <a:t>, </a:t>
            </a:r>
            <a:r>
              <a:rPr lang="en-US" dirty="0" err="1" smtClean="0"/>
              <a:t>datan</a:t>
            </a:r>
            <a:r>
              <a:rPr lang="en-US" dirty="0" smtClean="0"/>
              <a:t> </a:t>
            </a:r>
            <a:r>
              <a:rPr lang="en-US" dirty="0" err="1" smtClean="0"/>
              <a:t>altistuminen</a:t>
            </a:r>
            <a:r>
              <a:rPr lang="en-US" dirty="0" smtClean="0"/>
              <a:t> </a:t>
            </a:r>
            <a:r>
              <a:rPr lang="en-US" dirty="0" err="1" smtClean="0"/>
              <a:t>hyökkäyksille</a:t>
            </a:r>
            <a:r>
              <a:rPr lang="en-US" dirty="0" smtClean="0"/>
              <a:t> (honeypot).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MyData</a:t>
            </a:r>
            <a:r>
              <a:rPr lang="en-US" dirty="0" smtClean="0"/>
              <a:t> </a:t>
            </a:r>
            <a:r>
              <a:rPr lang="en-US" dirty="0" err="1" smtClean="0"/>
              <a:t>operaattoreiden</a:t>
            </a:r>
            <a:r>
              <a:rPr lang="en-US" dirty="0" smtClean="0"/>
              <a:t> </a:t>
            </a:r>
            <a:r>
              <a:rPr lang="en-US" dirty="0" err="1" smtClean="0"/>
              <a:t>luominen</a:t>
            </a:r>
            <a:r>
              <a:rPr lang="en-US" dirty="0" smtClean="0"/>
              <a:t> </a:t>
            </a:r>
            <a:r>
              <a:rPr lang="en-US" dirty="0" err="1" smtClean="0"/>
              <a:t>parantaa</a:t>
            </a:r>
            <a:r>
              <a:rPr lang="en-US" dirty="0" smtClean="0"/>
              <a:t> </a:t>
            </a:r>
            <a:r>
              <a:rPr lang="en-US" dirty="0" err="1" smtClean="0"/>
              <a:t>tilannetta</a:t>
            </a:r>
            <a:r>
              <a:rPr lang="en-US" dirty="0" smtClean="0"/>
              <a:t> </a:t>
            </a:r>
            <a:r>
              <a:rPr lang="en-US" dirty="0" err="1" smtClean="0"/>
              <a:t>kuluttajan</a:t>
            </a:r>
            <a:r>
              <a:rPr lang="en-US" dirty="0" smtClean="0"/>
              <a:t> </a:t>
            </a:r>
            <a:r>
              <a:rPr lang="en-US" dirty="0" err="1" smtClean="0"/>
              <a:t>kannalta</a:t>
            </a:r>
            <a:r>
              <a:rPr lang="en-US" dirty="0" smtClean="0"/>
              <a:t>, </a:t>
            </a:r>
            <a:r>
              <a:rPr lang="en-US" dirty="0" err="1" smtClean="0"/>
              <a:t>mutta</a:t>
            </a:r>
            <a:r>
              <a:rPr lang="en-US" dirty="0" smtClean="0"/>
              <a:t> </a:t>
            </a:r>
            <a:r>
              <a:rPr lang="en-US" dirty="0" err="1" smtClean="0"/>
              <a:t>vaikeuttaa</a:t>
            </a:r>
            <a:r>
              <a:rPr lang="en-US" dirty="0" smtClean="0"/>
              <a:t> </a:t>
            </a:r>
            <a:r>
              <a:rPr lang="en-US" dirty="0" err="1" smtClean="0"/>
              <a:t>kokonaisuutta</a:t>
            </a:r>
            <a:r>
              <a:rPr lang="en-US" dirty="0" smtClean="0"/>
              <a:t> </a:t>
            </a:r>
            <a:r>
              <a:rPr lang="en-US" dirty="0" err="1" smtClean="0"/>
              <a:t>palveluntarjoajille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rajapintatoteutuksille</a:t>
            </a:r>
            <a:r>
              <a:rPr lang="en-US" dirty="0" smtClean="0"/>
              <a:t>. </a:t>
            </a:r>
            <a:r>
              <a:rPr lang="en-US" dirty="0" err="1" smtClean="0"/>
              <a:t>Koska</a:t>
            </a:r>
            <a:r>
              <a:rPr lang="en-US" dirty="0" smtClean="0"/>
              <a:t> </a:t>
            </a:r>
            <a:r>
              <a:rPr lang="en-US" dirty="0" err="1" smtClean="0"/>
              <a:t>operaattoreilla</a:t>
            </a:r>
            <a:r>
              <a:rPr lang="en-US" dirty="0" smtClean="0"/>
              <a:t> </a:t>
            </a:r>
            <a:r>
              <a:rPr lang="en-US" dirty="0" err="1" smtClean="0"/>
              <a:t>ei</a:t>
            </a:r>
            <a:r>
              <a:rPr lang="en-US" dirty="0" smtClean="0"/>
              <a:t> ole </a:t>
            </a:r>
            <a:r>
              <a:rPr lang="en-US" dirty="0" err="1" smtClean="0"/>
              <a:t>yhteistä</a:t>
            </a:r>
            <a:r>
              <a:rPr lang="en-US" dirty="0" smtClean="0"/>
              <a:t> </a:t>
            </a:r>
            <a:r>
              <a:rPr lang="en-US" dirty="0" err="1" smtClean="0"/>
              <a:t>toimintamallia</a:t>
            </a:r>
            <a:r>
              <a:rPr lang="en-US" dirty="0" smtClean="0"/>
              <a:t>, </a:t>
            </a:r>
            <a:r>
              <a:rPr lang="en-US" dirty="0" err="1" smtClean="0"/>
              <a:t>niin</a:t>
            </a:r>
            <a:r>
              <a:rPr lang="en-US" dirty="0" smtClean="0"/>
              <a:t> </a:t>
            </a:r>
            <a:r>
              <a:rPr lang="en-US" dirty="0" err="1" smtClean="0"/>
              <a:t>ekosysteemiä</a:t>
            </a:r>
            <a:r>
              <a:rPr lang="en-US" dirty="0" smtClean="0"/>
              <a:t> </a:t>
            </a:r>
            <a:r>
              <a:rPr lang="en-US" dirty="0" err="1" smtClean="0"/>
              <a:t>ei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syntyä</a:t>
            </a:r>
            <a:r>
              <a:rPr lang="en-US" dirty="0" smtClean="0"/>
              <a:t>. </a:t>
            </a:r>
            <a:r>
              <a:rPr lang="en-US" b="1" dirty="0" err="1" smtClean="0"/>
              <a:t>Ekosysteemi</a:t>
            </a:r>
            <a:r>
              <a:rPr lang="en-US" b="1" dirty="0" smtClean="0"/>
              <a:t> </a:t>
            </a:r>
            <a:r>
              <a:rPr lang="en-US" b="1" dirty="0" err="1" smtClean="0"/>
              <a:t>vaatii</a:t>
            </a:r>
            <a:r>
              <a:rPr lang="en-US" b="1" dirty="0" smtClean="0"/>
              <a:t> </a:t>
            </a:r>
            <a:r>
              <a:rPr lang="en-US" b="1" dirty="0" err="1" smtClean="0"/>
              <a:t>infrastruktuurin</a:t>
            </a:r>
            <a:r>
              <a:rPr lang="en-US" b="1" dirty="0" smtClean="0"/>
              <a:t> </a:t>
            </a:r>
            <a:r>
              <a:rPr lang="en-US" b="1" dirty="0" err="1" smtClean="0"/>
              <a:t>käynnistyäkseen</a:t>
            </a:r>
            <a:r>
              <a:rPr lang="en-US" b="1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MyData</a:t>
            </a:r>
            <a:r>
              <a:rPr lang="en-US" dirty="0" smtClean="0"/>
              <a:t> whitepaper </a:t>
            </a:r>
            <a:r>
              <a:rPr lang="en-US" dirty="0" err="1" smtClean="0"/>
              <a:t>kuvasi</a:t>
            </a:r>
            <a:r>
              <a:rPr lang="en-US" dirty="0" smtClean="0"/>
              <a:t> </a:t>
            </a:r>
            <a:r>
              <a:rPr lang="en-US" dirty="0" err="1" smtClean="0"/>
              <a:t>loistavasti</a:t>
            </a:r>
            <a:r>
              <a:rPr lang="en-US" dirty="0" smtClean="0"/>
              <a:t> </a:t>
            </a:r>
            <a:r>
              <a:rPr lang="en-US" dirty="0" err="1" smtClean="0"/>
              <a:t>operaattoritoiminnan</a:t>
            </a:r>
            <a:r>
              <a:rPr lang="en-US" dirty="0" smtClean="0"/>
              <a:t>, </a:t>
            </a:r>
            <a:r>
              <a:rPr lang="en-US" dirty="0" err="1" smtClean="0"/>
              <a:t>mutta</a:t>
            </a:r>
            <a:r>
              <a:rPr lang="en-US" dirty="0" smtClean="0"/>
              <a:t> </a:t>
            </a:r>
            <a:r>
              <a:rPr lang="en-US" dirty="0" err="1" smtClean="0"/>
              <a:t>tekninen</a:t>
            </a:r>
            <a:r>
              <a:rPr lang="en-US" dirty="0" smtClean="0"/>
              <a:t> </a:t>
            </a:r>
            <a:r>
              <a:rPr lang="en-US" dirty="0" err="1" smtClean="0"/>
              <a:t>infrastruktuuri</a:t>
            </a:r>
            <a:r>
              <a:rPr lang="en-US" dirty="0" smtClean="0"/>
              <a:t> </a:t>
            </a:r>
            <a:r>
              <a:rPr lang="en-US" dirty="0" err="1" smtClean="0"/>
              <a:t>jäi</a:t>
            </a:r>
            <a:r>
              <a:rPr lang="en-US" dirty="0" smtClean="0"/>
              <a:t> </a:t>
            </a:r>
            <a:r>
              <a:rPr lang="en-US" dirty="0" err="1" smtClean="0"/>
              <a:t>paperin</a:t>
            </a:r>
            <a:r>
              <a:rPr lang="en-US" dirty="0" smtClean="0"/>
              <a:t> </a:t>
            </a:r>
            <a:r>
              <a:rPr lang="en-US" dirty="0" err="1" smtClean="0"/>
              <a:t>ulkopuolelle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945CF-5B12-B343-AA86-030256C3C9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05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Kerromme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omat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havaintomme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kolmen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viikon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ajalta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miltä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mydata-skene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näyttää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73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976" y="-76959"/>
            <a:ext cx="9365304" cy="5361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1115"/>
            <a:ext cx="7772400" cy="1102519"/>
          </a:xfrm>
        </p:spPr>
        <p:txBody>
          <a:bodyPr>
            <a:noAutofit/>
          </a:bodyPr>
          <a:lstStyle/>
          <a:p>
            <a:r>
              <a:rPr lang="en-US" sz="13000" b="1" spc="-300" dirty="0" smtClean="0">
                <a:solidFill>
                  <a:schemeClr val="bg1"/>
                </a:solidFill>
                <a:latin typeface="Helvetica"/>
                <a:cs typeface="Helvetica"/>
              </a:rPr>
              <a:t>MKK16</a:t>
            </a:r>
            <a:endParaRPr lang="en-US" sz="13000" b="1" spc="-3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61445"/>
            <a:ext cx="6400800" cy="412879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900" dirty="0" err="1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Antti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Arponen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/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Juhana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Huotarinen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/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Antti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Kettunen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/ Leo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Linnamaa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/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Juuso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Linnermo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/ Joona Viljanen</a:t>
            </a:r>
            <a:endParaRPr lang="en-US" sz="900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8222" y="3104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679947" y="10261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9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9528" y="-164353"/>
            <a:ext cx="9383056" cy="543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1" y="-429559"/>
            <a:ext cx="9003927" cy="6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9528" y="-164353"/>
            <a:ext cx="9383056" cy="543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1" y="-429559"/>
            <a:ext cx="9003927" cy="6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9528" y="-164353"/>
            <a:ext cx="9383056" cy="543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1" y="-429559"/>
            <a:ext cx="9003927" cy="6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9528" y="-164353"/>
            <a:ext cx="9383056" cy="543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1" y="-429559"/>
            <a:ext cx="9003927" cy="6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4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Miten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taustalla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oleva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palvelu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toteutettaisiin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?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192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093" y="-121580"/>
            <a:ext cx="9377076" cy="5376528"/>
          </a:xfrm>
          <a:prstGeom prst="rect">
            <a:avLst/>
          </a:prstGeom>
          <a:solidFill>
            <a:srgbClr val="2D3D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6A6A6"/>
              </a:solidFill>
            </a:endParaRPr>
          </a:p>
        </p:txBody>
      </p:sp>
      <p:pic>
        <p:nvPicPr>
          <p:cNvPr id="10" name="Picture 9" descr="Smooth Operator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2" y="1296851"/>
            <a:ext cx="3614400" cy="2160000"/>
          </a:xfrm>
          <a:prstGeom prst="rect">
            <a:avLst/>
          </a:prstGeom>
          <a:effectLst>
            <a:outerShdw blurRad="8255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9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Operaattoritoiminnan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/>
            </a:r>
            <a:b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</a:b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ansaintamallit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7077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51" y="-485632"/>
            <a:ext cx="8538300" cy="589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44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851" y="-485632"/>
            <a:ext cx="8538300" cy="589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52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851" y="-485632"/>
            <a:ext cx="8538300" cy="589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22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2227"/>
            <a:ext cx="7772400" cy="1102519"/>
          </a:xfrm>
        </p:spPr>
        <p:txBody>
          <a:bodyPr>
            <a:noAutofit/>
          </a:bodyPr>
          <a:lstStyle/>
          <a:p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Keitä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olemme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?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0852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2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851" y="-485632"/>
            <a:ext cx="8538300" cy="589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48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851" y="-485631"/>
            <a:ext cx="8538299" cy="5893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1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851" y="-485631"/>
            <a:ext cx="8538299" cy="5893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745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Millainen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on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e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kosysteemi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MyDatan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ympärillä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?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4083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yDat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3" y="0"/>
            <a:ext cx="8794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2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Data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7" y="0"/>
            <a:ext cx="8794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533924" y="5363"/>
            <a:ext cx="6344776" cy="7879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1800" b="1">
                <a:latin typeface="Helvetica" charset="0"/>
                <a:ea typeface="Helvetica" charset="0"/>
                <a:cs typeface="Helvetica" charset="0"/>
              </a:rPr>
              <a:t>MyData Infrastruktuuri</a:t>
            </a:r>
            <a:endParaRPr lang="en-US" sz="180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3924" y="3294874"/>
            <a:ext cx="7572826" cy="1026326"/>
            <a:chOff x="533924" y="3294874"/>
            <a:chExt cx="7572826" cy="1026326"/>
          </a:xfrm>
        </p:grpSpPr>
        <p:sp>
          <p:nvSpPr>
            <p:cNvPr id="253" name="Shape 253"/>
            <p:cNvSpPr/>
            <p:nvPr/>
          </p:nvSpPr>
          <p:spPr>
            <a:xfrm>
              <a:off x="533925" y="3326925"/>
              <a:ext cx="7572825" cy="994275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dashDot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/>
            </a:p>
          </p:txBody>
        </p:sp>
        <p:pic>
          <p:nvPicPr>
            <p:cNvPr id="255" name="Shape 2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21862" y="3294874"/>
              <a:ext cx="1014413" cy="1014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Shape 2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63531" y="3364312"/>
              <a:ext cx="925425" cy="9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Shape 257"/>
            <p:cNvSpPr txBox="1"/>
            <p:nvPr/>
          </p:nvSpPr>
          <p:spPr>
            <a:xfrm>
              <a:off x="533924" y="3326925"/>
              <a:ext cx="2416309" cy="99427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sz="1000" b="1"/>
                <a:t>MyData operaattori</a:t>
              </a:r>
              <a:br>
                <a:rPr lang="en-US" sz="1000" b="1"/>
              </a:br>
              <a:r>
                <a:rPr lang="en-US" sz="1000"/>
                <a:t>Kansalaisen käyttöliittymä hänen henkilökohtaiseen tietoonsa. Mahdollistaa kansalaisen kyvyn hallita kaikkea omaa tietoa MyData infrastruktuurissa.</a:t>
              </a:r>
              <a:endParaRPr lang="en-US" sz="1000" b="0">
                <a:effectLst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924" y="763238"/>
            <a:ext cx="7572826" cy="1105856"/>
            <a:chOff x="533924" y="763238"/>
            <a:chExt cx="7572826" cy="1105856"/>
          </a:xfrm>
        </p:grpSpPr>
        <p:sp>
          <p:nvSpPr>
            <p:cNvPr id="251" name="Shape 251"/>
            <p:cNvSpPr/>
            <p:nvPr/>
          </p:nvSpPr>
          <p:spPr>
            <a:xfrm>
              <a:off x="533925" y="829369"/>
              <a:ext cx="7572825" cy="1039725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Shape 252"/>
            <p:cNvSpPr txBox="1"/>
            <p:nvPr/>
          </p:nvSpPr>
          <p:spPr>
            <a:xfrm>
              <a:off x="533924" y="829369"/>
              <a:ext cx="2185557" cy="10145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sz="1000" b="1">
                  <a:latin typeface="Helvetica" charset="0"/>
                  <a:ea typeface="Helvetica" charset="0"/>
                  <a:cs typeface="Helvetica" charset="0"/>
                </a:rPr>
                <a:t>Tietolähteet, palveluntarjoajat, </a:t>
              </a:r>
              <a:br>
                <a:rPr lang="en-US" sz="1000" b="1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1000" b="1">
                  <a:latin typeface="Helvetica" charset="0"/>
                  <a:ea typeface="Helvetica" charset="0"/>
                  <a:cs typeface="Helvetica" charset="0"/>
                </a:rPr>
                <a:t>identiteetin vahvistajat</a:t>
              </a:r>
              <a:br>
                <a:rPr lang="en-US" sz="1000" b="1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1000">
                  <a:latin typeface="Helvetica" charset="0"/>
                  <a:ea typeface="Helvetica" charset="0"/>
                  <a:cs typeface="Helvetica" charset="0"/>
                </a:rPr>
                <a:t>Organisaatiot, jotka säilyttävät tietoa, käyttävät tietoa tai tarjoavat palveluita joka vaatii henkilötietoja.</a:t>
              </a:r>
              <a:endParaRPr lang="en-US" sz="1000" b="0">
                <a:effectLst/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3243619" y="1453650"/>
              <a:ext cx="792000" cy="4153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-US" sz="900" b="1"/>
                <a:t>Valtio / KAPA</a:t>
              </a:r>
            </a:p>
          </p:txBody>
        </p:sp>
        <p:sp>
          <p:nvSpPr>
            <p:cNvPr id="267" name="Shape 267"/>
            <p:cNvSpPr txBox="1"/>
            <p:nvPr/>
          </p:nvSpPr>
          <p:spPr>
            <a:xfrm>
              <a:off x="6233588" y="1453650"/>
              <a:ext cx="792000" cy="4153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-US" sz="900" b="1"/>
                <a:t>Palvelun-</a:t>
              </a:r>
              <a:br>
                <a:rPr lang="en-US" sz="900" b="1"/>
              </a:br>
              <a:r>
                <a:rPr lang="en-US" sz="900" b="1"/>
                <a:t>tarjoajat</a:t>
              </a:r>
            </a:p>
          </p:txBody>
        </p:sp>
        <p:pic>
          <p:nvPicPr>
            <p:cNvPr id="277" name="Shape 2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6906" y="763238"/>
              <a:ext cx="925425" cy="92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Shape 2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68376" y="961631"/>
              <a:ext cx="535781" cy="528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Shape 279"/>
            <p:cNvSpPr txBox="1"/>
            <p:nvPr/>
          </p:nvSpPr>
          <p:spPr>
            <a:xfrm>
              <a:off x="4240275" y="1453650"/>
              <a:ext cx="792000" cy="4153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-US" sz="900" b="1"/>
                <a:t>Vähittäis-</a:t>
              </a:r>
              <a:br>
                <a:rPr lang="en-US" sz="900" b="1"/>
              </a:br>
              <a:r>
                <a:rPr lang="en-US" sz="900" b="1"/>
                <a:t>kaupat</a:t>
              </a:r>
            </a:p>
          </p:txBody>
        </p:sp>
        <p:pic>
          <p:nvPicPr>
            <p:cNvPr id="282" name="Shape 2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66875" y="771150"/>
              <a:ext cx="925425" cy="92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Shape 2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132" y="763238"/>
              <a:ext cx="925425" cy="9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 txBox="1"/>
            <p:nvPr/>
          </p:nvSpPr>
          <p:spPr>
            <a:xfrm>
              <a:off x="5248145" y="1453650"/>
              <a:ext cx="707400" cy="4153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-US" sz="900" b="1"/>
                <a:t>Pankit</a:t>
              </a:r>
            </a:p>
          </p:txBody>
        </p:sp>
        <p:pic>
          <p:nvPicPr>
            <p:cNvPr id="285" name="Shape 2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63531" y="763238"/>
              <a:ext cx="925425" cy="92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Shape 286"/>
            <p:cNvSpPr txBox="1"/>
            <p:nvPr/>
          </p:nvSpPr>
          <p:spPr>
            <a:xfrm>
              <a:off x="7230225" y="1453650"/>
              <a:ext cx="792000" cy="4153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-US" sz="900" b="1"/>
                <a:t>Mobiili-</a:t>
              </a:r>
              <a:br>
                <a:rPr lang="en-US" sz="900" b="1"/>
              </a:br>
              <a:r>
                <a:rPr lang="en-US" sz="900" b="1"/>
                <a:t>operaattorit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925" y="1869000"/>
            <a:ext cx="7572881" cy="1457925"/>
            <a:chOff x="533925" y="1869000"/>
            <a:chExt cx="7572881" cy="1457925"/>
          </a:xfrm>
        </p:grpSpPr>
        <p:sp>
          <p:nvSpPr>
            <p:cNvPr id="259" name="Shape 259"/>
            <p:cNvSpPr/>
            <p:nvPr/>
          </p:nvSpPr>
          <p:spPr>
            <a:xfrm>
              <a:off x="533981" y="1981650"/>
              <a:ext cx="7572825" cy="12438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33925" y="1965000"/>
              <a:ext cx="2313656" cy="1243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r>
                <a:rPr lang="en-US" sz="1000" b="1">
                  <a:latin typeface="Helvetica" charset="0"/>
                  <a:ea typeface="Helvetica" charset="0"/>
                  <a:cs typeface="Helvetica" charset="0"/>
                </a:rPr>
                <a:t>Hajautettu Ledger</a:t>
              </a:r>
              <a:br>
                <a:rPr lang="en-US" sz="1000" b="1">
                  <a:latin typeface="Helvetica" charset="0"/>
                  <a:ea typeface="Helvetica" charset="0"/>
                  <a:cs typeface="Helvetica" charset="0"/>
                </a:rPr>
              </a:br>
              <a:r>
                <a:rPr lang="en-US" sz="1000">
                  <a:latin typeface="Helvetica" charset="0"/>
                  <a:ea typeface="Helvetica" charset="0"/>
                  <a:cs typeface="Helvetica" charset="0"/>
                </a:rPr>
                <a:t>Hajautettu tietokanta, joka sijaitsee kaikissa järjestelmään liittyneissä luotetuissa palvelimissa.</a:t>
              </a:r>
              <a:endParaRPr lang="en-US" sz="1000" b="0">
                <a:effectLst/>
                <a:latin typeface="Helvetica" charset="0"/>
                <a:ea typeface="Helvetica" charset="0"/>
                <a:cs typeface="Helvetica" charset="0"/>
              </a:endParaRPr>
            </a:p>
            <a:p>
              <a:r>
                <a:rPr lang="en-US" sz="1000">
                  <a:latin typeface="Helvetica" charset="0"/>
                  <a:ea typeface="Helvetica" charset="0"/>
                  <a:cs typeface="Helvetica" charset="0"/>
                </a:rPr>
                <a:t>Ledgeriin tallennetaan mm. osa kansalaisen tai organisaation tiedoista, sekä viittaukset muihin tietolähteisiin.</a:t>
              </a:r>
              <a:endParaRPr lang="en-US" sz="1000" b="0">
                <a:effectLst/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71" name="Shape 271"/>
            <p:cNvCxnSpPr/>
            <p:nvPr/>
          </p:nvCxnSpPr>
          <p:spPr>
            <a:xfrm>
              <a:off x="5601845" y="1869000"/>
              <a:ext cx="0" cy="3516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2" name="Shape 272"/>
            <p:cNvCxnSpPr/>
            <p:nvPr/>
          </p:nvCxnSpPr>
          <p:spPr>
            <a:xfrm>
              <a:off x="3639619" y="1869000"/>
              <a:ext cx="0" cy="3516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3" name="Shape 273"/>
            <p:cNvCxnSpPr/>
            <p:nvPr/>
          </p:nvCxnSpPr>
          <p:spPr>
            <a:xfrm>
              <a:off x="4636275" y="1869000"/>
              <a:ext cx="0" cy="3516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5" name="Shape 275"/>
            <p:cNvCxnSpPr/>
            <p:nvPr/>
          </p:nvCxnSpPr>
          <p:spPr>
            <a:xfrm>
              <a:off x="6629588" y="1869000"/>
              <a:ext cx="0" cy="3516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6" name="Shape 276"/>
            <p:cNvCxnSpPr/>
            <p:nvPr/>
          </p:nvCxnSpPr>
          <p:spPr>
            <a:xfrm>
              <a:off x="7626244" y="1869000"/>
              <a:ext cx="0" cy="3516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87" name="Shape 287"/>
            <p:cNvCxnSpPr/>
            <p:nvPr/>
          </p:nvCxnSpPr>
          <p:spPr>
            <a:xfrm rot="10800000" flipH="1">
              <a:off x="4122031" y="2970300"/>
              <a:ext cx="6975" cy="356625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288" name="Shape 288"/>
            <p:cNvGrpSpPr/>
            <p:nvPr/>
          </p:nvGrpSpPr>
          <p:grpSpPr>
            <a:xfrm>
              <a:off x="5394179" y="2440900"/>
              <a:ext cx="415346" cy="415346"/>
              <a:chOff x="10929950" y="2910350"/>
              <a:chExt cx="831900" cy="831900"/>
            </a:xfrm>
          </p:grpSpPr>
          <p:sp>
            <p:nvSpPr>
              <p:cNvPr id="289" name="Shape 289"/>
              <p:cNvSpPr/>
              <p:nvPr/>
            </p:nvSpPr>
            <p:spPr>
              <a:xfrm>
                <a:off x="10929950" y="2910350"/>
                <a:ext cx="831900" cy="831900"/>
              </a:xfrm>
              <a:prstGeom prst="rect">
                <a:avLst/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1071500" y="3049400"/>
                <a:ext cx="553800" cy="5538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1228250" y="3206150"/>
                <a:ext cx="240300" cy="2403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292" name="Shape 292"/>
              <p:cNvCxnSpPr/>
              <p:nvPr/>
            </p:nvCxnSpPr>
            <p:spPr>
              <a:xfrm rot="10800000">
                <a:off x="10981039" y="320615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93" name="Shape 293"/>
              <p:cNvCxnSpPr/>
              <p:nvPr/>
            </p:nvCxnSpPr>
            <p:spPr>
              <a:xfrm rot="10800000">
                <a:off x="10981039" y="342900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294" name="Shape 294"/>
            <p:cNvGrpSpPr/>
            <p:nvPr/>
          </p:nvGrpSpPr>
          <p:grpSpPr>
            <a:xfrm>
              <a:off x="3431954" y="2440900"/>
              <a:ext cx="415346" cy="415346"/>
              <a:chOff x="10929950" y="2910350"/>
              <a:chExt cx="831900" cy="831900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10929950" y="2910350"/>
                <a:ext cx="831900" cy="831900"/>
              </a:xfrm>
              <a:prstGeom prst="rect">
                <a:avLst/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11071500" y="3049400"/>
                <a:ext cx="553800" cy="5538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11228250" y="3206150"/>
                <a:ext cx="240300" cy="2403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298" name="Shape 298"/>
              <p:cNvCxnSpPr/>
              <p:nvPr/>
            </p:nvCxnSpPr>
            <p:spPr>
              <a:xfrm rot="10800000">
                <a:off x="10981039" y="320615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99" name="Shape 299"/>
              <p:cNvCxnSpPr/>
              <p:nvPr/>
            </p:nvCxnSpPr>
            <p:spPr>
              <a:xfrm rot="10800000">
                <a:off x="10981039" y="342900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300" name="Shape 300"/>
            <p:cNvGrpSpPr/>
            <p:nvPr/>
          </p:nvGrpSpPr>
          <p:grpSpPr>
            <a:xfrm>
              <a:off x="4428610" y="2440900"/>
              <a:ext cx="415346" cy="415346"/>
              <a:chOff x="10929950" y="2910350"/>
              <a:chExt cx="831900" cy="831900"/>
            </a:xfrm>
          </p:grpSpPr>
          <p:sp>
            <p:nvSpPr>
              <p:cNvPr id="301" name="Shape 301"/>
              <p:cNvSpPr/>
              <p:nvPr/>
            </p:nvSpPr>
            <p:spPr>
              <a:xfrm>
                <a:off x="10929950" y="2910350"/>
                <a:ext cx="831900" cy="831900"/>
              </a:xfrm>
              <a:prstGeom prst="rect">
                <a:avLst/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11071500" y="3049400"/>
                <a:ext cx="553800" cy="5538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11228250" y="3206150"/>
                <a:ext cx="240300" cy="2403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04" name="Shape 304"/>
              <p:cNvCxnSpPr/>
              <p:nvPr/>
            </p:nvCxnSpPr>
            <p:spPr>
              <a:xfrm rot="10800000">
                <a:off x="10981039" y="320615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 rot="10800000">
                <a:off x="10981039" y="342900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312" name="Shape 312"/>
            <p:cNvGrpSpPr/>
            <p:nvPr/>
          </p:nvGrpSpPr>
          <p:grpSpPr>
            <a:xfrm>
              <a:off x="6421915" y="2440900"/>
              <a:ext cx="415346" cy="415346"/>
              <a:chOff x="10929950" y="2910350"/>
              <a:chExt cx="831900" cy="831900"/>
            </a:xfrm>
          </p:grpSpPr>
          <p:sp>
            <p:nvSpPr>
              <p:cNvPr id="313" name="Shape 313"/>
              <p:cNvSpPr/>
              <p:nvPr/>
            </p:nvSpPr>
            <p:spPr>
              <a:xfrm>
                <a:off x="10929950" y="2910350"/>
                <a:ext cx="831900" cy="831900"/>
              </a:xfrm>
              <a:prstGeom prst="rect">
                <a:avLst/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11071500" y="3049400"/>
                <a:ext cx="553800" cy="5538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11228250" y="3206150"/>
                <a:ext cx="240300" cy="2403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16" name="Shape 316"/>
              <p:cNvCxnSpPr/>
              <p:nvPr/>
            </p:nvCxnSpPr>
            <p:spPr>
              <a:xfrm rot="10800000">
                <a:off x="10981039" y="320615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17" name="Shape 317"/>
              <p:cNvCxnSpPr/>
              <p:nvPr/>
            </p:nvCxnSpPr>
            <p:spPr>
              <a:xfrm rot="10800000">
                <a:off x="10981039" y="342900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318" name="Shape 318"/>
            <p:cNvGrpSpPr/>
            <p:nvPr/>
          </p:nvGrpSpPr>
          <p:grpSpPr>
            <a:xfrm>
              <a:off x="7418579" y="2440900"/>
              <a:ext cx="415346" cy="415346"/>
              <a:chOff x="10929950" y="2910350"/>
              <a:chExt cx="831900" cy="831900"/>
            </a:xfrm>
          </p:grpSpPr>
          <p:sp>
            <p:nvSpPr>
              <p:cNvPr id="319" name="Shape 319"/>
              <p:cNvSpPr/>
              <p:nvPr/>
            </p:nvSpPr>
            <p:spPr>
              <a:xfrm>
                <a:off x="10929950" y="2910350"/>
                <a:ext cx="831900" cy="831900"/>
              </a:xfrm>
              <a:prstGeom prst="rect">
                <a:avLst/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11071500" y="3049400"/>
                <a:ext cx="553800" cy="5538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11228250" y="3206150"/>
                <a:ext cx="240300" cy="2403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22" name="Shape 322"/>
              <p:cNvCxnSpPr/>
              <p:nvPr/>
            </p:nvCxnSpPr>
            <p:spPr>
              <a:xfrm rot="10800000">
                <a:off x="10981039" y="320615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 rot="10800000">
                <a:off x="10981039" y="3429004"/>
                <a:ext cx="150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10" name="Rectangle 9"/>
          <p:cNvSpPr/>
          <p:nvPr/>
        </p:nvSpPr>
        <p:spPr>
          <a:xfrm>
            <a:off x="533924" y="4477648"/>
            <a:ext cx="7572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Mallin mukainen Identiteettiverkosto, joka on rakennettu hajautetulle järjestelmälle (distributed ledger technology) julkaistu 29.9.2016. 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4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8946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Havaintomme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413" y="2561465"/>
            <a:ext cx="7313174" cy="1259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Suomi</a:t>
            </a:r>
            <a:r>
              <a:rPr lang="en-US" sz="2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on </a:t>
            </a:r>
            <a:r>
              <a:rPr lang="en-US" sz="24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ollut</a:t>
            </a:r>
            <a:r>
              <a:rPr lang="en-US" sz="2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Mydata-periaatteiden</a:t>
            </a:r>
            <a:r>
              <a:rPr lang="en-US" sz="2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edelläkävijä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mutta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tällä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hetkellä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olemme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odotustilassa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.</a:t>
            </a:r>
            <a:endParaRPr lang="en-US" sz="2400" spc="-3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7265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976" y="-76959"/>
            <a:ext cx="9365304" cy="5361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bg1"/>
                </a:solidFill>
                <a:latin typeface="Helvetica"/>
                <a:cs typeface="Helvetica"/>
              </a:rPr>
              <a:t>Etenemisen</a:t>
            </a:r>
            <a:r>
              <a:rPr lang="en-US" sz="5000" b="1" spc="-15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bg1"/>
                </a:solidFill>
                <a:latin typeface="Helvetica"/>
                <a:cs typeface="Helvetica"/>
              </a:rPr>
              <a:t>esteet</a:t>
            </a:r>
            <a:endParaRPr lang="en-US" sz="5000" b="1" spc="-1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8920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Teknisen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infrastruktuurin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puuttuminen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8555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x6VeZAhRpqd8LczPAOGC_2014-08-27 02.46.52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25"/>
            <a:ext cx="9268983" cy="5179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3397" y="734303"/>
            <a:ext cx="7357206" cy="3674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426611" y="1681670"/>
            <a:ext cx="6381286" cy="15036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Jokamiehenoikeuksilla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tarkoitetaan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jokaisen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oikeutta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nauttia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luonnosta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ja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hyödyntää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sitä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riippumatta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alueen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omistus­suhteista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26611" y="585141"/>
            <a:ext cx="6381286" cy="1503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“</a:t>
            </a:r>
            <a:endParaRPr lang="en-US" sz="5000" b="1" i="1" dirty="0">
              <a:solidFill>
                <a:schemeClr val="tx1">
                  <a:lumMod val="75000"/>
                  <a:lumOff val="25000"/>
                </a:schemeClr>
              </a:solidFill>
              <a:latin typeface="Hev"/>
              <a:cs typeface="Hev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26611" y="2948885"/>
            <a:ext cx="6381286" cy="1503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v"/>
                <a:cs typeface="Hev"/>
              </a:rPr>
              <a:t>wikipedia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Hev"/>
              <a:cs typeface="Hev"/>
            </a:endParaRPr>
          </a:p>
        </p:txBody>
      </p:sp>
    </p:spTree>
    <p:extLst>
      <p:ext uri="{BB962C8B-B14F-4D97-AF65-F5344CB8AC3E}">
        <p14:creationId xmlns:p14="http://schemas.microsoft.com/office/powerpoint/2010/main" val="387742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Yksinkertaisen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ansaintamallin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puuttuminen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435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Monimutkainen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ja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epämääräinen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toimialue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8019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Ei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yhtä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suunnannäyttäjää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1873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6976" y="-76959"/>
            <a:ext cx="9365304" cy="5361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4834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rgbClr val="FFFFFF"/>
                </a:solidFill>
                <a:latin typeface="Helvetica"/>
                <a:cs typeface="Helvetica"/>
              </a:rPr>
              <a:t>Ehdotuksemme</a:t>
            </a:r>
            <a:endParaRPr lang="en-US" sz="5000" b="1" spc="-15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8141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2198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Valtio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käynnistää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operaattoritoiminnan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413" y="2638424"/>
            <a:ext cx="7313174" cy="1259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Sysäys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ekosysteemin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ja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infrastruktuurin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rakentumiselle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jossa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Kansallinen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palveluarkkitehtuuri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on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vahvassa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roolissa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yhdessä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yritysten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kanssa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tarjoamassa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peruspalvelun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kansalaisille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.</a:t>
            </a:r>
            <a:endParaRPr lang="en-US" sz="2000" spc="-3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7071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71770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Suomi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Globaaliksi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suunnannäyttäjäksi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413" y="2817996"/>
            <a:ext cx="7313174" cy="9402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Kärkiaseman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rohkea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lunastaminen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teknisellä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kehittämisellä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ja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vahvalla</a:t>
            </a:r>
            <a:r>
              <a:rPr lang="en-US" sz="20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0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MyData-</a:t>
            </a:r>
            <a:r>
              <a:rPr lang="en-US" sz="20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brandilla</a:t>
            </a:r>
            <a:r>
              <a:rPr lang="en-US" sz="20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.</a:t>
            </a:r>
            <a:endParaRPr lang="en-US" sz="2000" spc="-3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14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MyDatan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/>
            </a:r>
            <a:b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</a:b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hallinta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tulee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määrittää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/>
            </a:r>
            <a:b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</a:b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digitaalisen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maailman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jokamiehenoikeudeksi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.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980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3397" y="734303"/>
            <a:ext cx="7357206" cy="3674895"/>
          </a:xfrm>
          <a:prstGeom prst="rect">
            <a:avLst/>
          </a:prstGeom>
          <a:solidFill>
            <a:srgbClr val="00169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uomiFinland100-banneri_valkoinen_RGB_790x4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10" y="1082017"/>
            <a:ext cx="5293580" cy="29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76976" y="-76959"/>
            <a:ext cx="9365304" cy="5361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1741115"/>
            <a:ext cx="7772400" cy="1102519"/>
          </a:xfrm>
        </p:spPr>
        <p:txBody>
          <a:bodyPr>
            <a:noAutofit/>
          </a:bodyPr>
          <a:lstStyle/>
          <a:p>
            <a:r>
              <a:rPr lang="en-US" sz="13000" b="1" spc="-300" dirty="0" err="1" smtClean="0">
                <a:solidFill>
                  <a:schemeClr val="bg1"/>
                </a:solidFill>
                <a:latin typeface="Helvetica"/>
                <a:cs typeface="Helvetica"/>
              </a:rPr>
              <a:t>Kiitos</a:t>
            </a:r>
            <a:r>
              <a:rPr lang="en-US" sz="13000" b="1" spc="-300" dirty="0" smtClean="0">
                <a:solidFill>
                  <a:schemeClr val="bg1"/>
                </a:solidFill>
                <a:latin typeface="Helvetica"/>
                <a:cs typeface="Helvetica"/>
              </a:rPr>
              <a:t>.</a:t>
            </a:r>
            <a:endParaRPr lang="en-US" sz="13000" b="1" spc="-3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996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76976" y="-76959"/>
            <a:ext cx="9365304" cy="5361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946664"/>
            <a:ext cx="2418862" cy="659812"/>
          </a:xfrm>
        </p:spPr>
        <p:txBody>
          <a:bodyPr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2400" b="1" spc="-50" dirty="0" err="1" smtClean="0">
                <a:solidFill>
                  <a:schemeClr val="bg1"/>
                </a:solidFill>
                <a:latin typeface="Helvetica"/>
                <a:cs typeface="Helvetica"/>
              </a:rPr>
              <a:t>Tuotokset</a:t>
            </a:r>
            <a:endParaRPr lang="en-US" sz="2400" b="1" spc="-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2148356"/>
            <a:ext cx="5854665" cy="1817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en-US" sz="1400" b="1" spc="-50" dirty="0" err="1" smtClean="0">
                <a:solidFill>
                  <a:schemeClr val="bg1"/>
                </a:solidFill>
                <a:latin typeface="Helvetica"/>
                <a:cs typeface="Helvetica"/>
              </a:rPr>
              <a:t>Lähdekoodit</a:t>
            </a:r>
            <a:r>
              <a:rPr lang="en-US" sz="1400" b="1" spc="-50" dirty="0" smtClean="0">
                <a:solidFill>
                  <a:schemeClr val="bg1"/>
                </a:solidFill>
                <a:latin typeface="Helvetica"/>
                <a:cs typeface="Helvetica"/>
              </a:rPr>
              <a:t>: </a:t>
            </a:r>
            <a:r>
              <a:rPr lang="en-US" sz="1400" spc="-5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https</a:t>
            </a:r>
            <a:r>
              <a:rPr lang="en-US" sz="1400" spc="-5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://</a:t>
            </a:r>
            <a:r>
              <a:rPr lang="en-US" sz="1400" spc="-50" dirty="0" err="1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github.com</a:t>
            </a:r>
            <a:r>
              <a:rPr lang="en-US" sz="1400" spc="-5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/</a:t>
            </a:r>
            <a:r>
              <a:rPr lang="en-US" sz="1400" spc="-5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maankoodauskurssi</a:t>
            </a:r>
            <a:endParaRPr lang="en-US" sz="1400" spc="-50" dirty="0" smtClean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en-US" sz="1400" b="1" spc="-50" dirty="0" err="1" smtClean="0">
                <a:solidFill>
                  <a:schemeClr val="bg1"/>
                </a:solidFill>
                <a:latin typeface="Helvetica"/>
                <a:cs typeface="Helvetica"/>
              </a:rPr>
              <a:t>Operaattorin</a:t>
            </a:r>
            <a:r>
              <a:rPr lang="en-US" sz="1400" b="1" spc="-5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spc="-50" dirty="0" err="1" smtClean="0">
                <a:solidFill>
                  <a:schemeClr val="bg1"/>
                </a:solidFill>
                <a:latin typeface="Helvetica"/>
                <a:cs typeface="Helvetica"/>
              </a:rPr>
              <a:t>etusivu</a:t>
            </a:r>
            <a:r>
              <a:rPr lang="en-US" sz="1400" b="1" spc="-50" dirty="0" smtClean="0">
                <a:solidFill>
                  <a:schemeClr val="bg1"/>
                </a:solidFill>
                <a:latin typeface="Helvetica"/>
                <a:cs typeface="Helvetica"/>
              </a:rPr>
              <a:t>:</a:t>
            </a:r>
            <a:r>
              <a:rPr lang="en-US" sz="1400" spc="-5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spc="-5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http</a:t>
            </a:r>
            <a:r>
              <a:rPr lang="en-US" sz="1400" spc="-5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://52.59.228.227:3000</a:t>
            </a:r>
          </a:p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Operaattorin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käyttö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,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kuluttaja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: </a:t>
            </a:r>
            <a:r>
              <a:rPr lang="en-US" sz="1400" spc="-5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http://52.59.228.227:3000/</a:t>
            </a:r>
            <a:r>
              <a:rPr lang="en-US" sz="1400" spc="-50" dirty="0" err="1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kuluttaja</a:t>
            </a:r>
            <a:endParaRPr lang="en-US" sz="1400" spc="-50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Operaattorin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käyttö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,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palvelun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tarjoaja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: </a:t>
            </a:r>
            <a:r>
              <a:rPr lang="en-US" sz="1400" spc="-5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http://52.59.228.227:3000/developer</a:t>
            </a:r>
          </a:p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Operaattorin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käyttö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, </a:t>
            </a:r>
            <a:r>
              <a:rPr lang="en-US" sz="1400" b="1" spc="-50" dirty="0" err="1">
                <a:solidFill>
                  <a:schemeClr val="bg1"/>
                </a:solidFill>
                <a:latin typeface="Helvetica"/>
                <a:cs typeface="Helvetica"/>
              </a:rPr>
              <a:t>tietolähde</a:t>
            </a:r>
            <a:r>
              <a:rPr lang="en-US" sz="1400" b="1" spc="-50" dirty="0">
                <a:solidFill>
                  <a:schemeClr val="bg1"/>
                </a:solidFill>
                <a:latin typeface="Helvetica"/>
                <a:cs typeface="Helvetica"/>
              </a:rPr>
              <a:t>: </a:t>
            </a:r>
            <a:r>
              <a:rPr lang="en-US" sz="1400" spc="-50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http://52.59.228.227:3000/</a:t>
            </a:r>
            <a:r>
              <a:rPr lang="en-US" sz="1400" spc="-50" dirty="0" err="1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datasource</a:t>
            </a:r>
            <a:endParaRPr lang="en-US" sz="1400" spc="-50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8510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8946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Digitaalisessa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maailmassa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tilanne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on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toinen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413" y="2689731"/>
            <a:ext cx="7313174" cy="12593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Tietosi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ovat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“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muiden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mailla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”,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etkä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pääse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hyödyntämään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niitä</a:t>
            </a: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5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78498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MyDatan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pitäisi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olla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jokamiehenoikeus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.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956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0996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Miten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MyDataa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hyödynnetään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käytännössä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?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413" y="3279957"/>
            <a:ext cx="7313174" cy="62160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Case </a:t>
            </a:r>
            <a:r>
              <a:rPr lang="en-US" sz="24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liikenteen</a:t>
            </a:r>
            <a:r>
              <a:rPr lang="en-US" sz="2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2400" spc="-3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hiilijalanjälki</a:t>
            </a:r>
            <a:endParaRPr lang="en-US" sz="2400" spc="-30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142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9528" y="-164353"/>
            <a:ext cx="9383056" cy="543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1" y="-429559"/>
            <a:ext cx="9003927" cy="6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6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057087"/>
            <a:ext cx="7772400" cy="110251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Voisiko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palvelun</a:t>
            </a:r>
            <a: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/>
            </a:r>
            <a:br>
              <a:rPr lang="en-US" sz="5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</a:b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toteuttaa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sz="5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paremmin</a:t>
            </a:r>
            <a:r>
              <a:rPr lang="en-US" sz="5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?</a:t>
            </a:r>
            <a:endParaRPr lang="en-US" sz="5000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539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9528" y="-164353"/>
            <a:ext cx="9383056" cy="5438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1" y="-429559"/>
            <a:ext cx="9003927" cy="6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536</TotalTime>
  <Words>730</Words>
  <Application>Microsoft Macintosh PowerPoint</Application>
  <PresentationFormat>On-screen Show (16:9)</PresentationFormat>
  <Paragraphs>139</Paragraphs>
  <Slides>39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MKK16</vt:lpstr>
      <vt:lpstr>Keitä olemme?</vt:lpstr>
      <vt:lpstr>Jokamiehenoikeuksilla tarkoitetaan jokaisen oikeutta nauttia luonnosta ja hyödyntää sitä riippumatta alueen omistus­suhteista.</vt:lpstr>
      <vt:lpstr>Digitaalisessa maailmassa tilanne on toinen</vt:lpstr>
      <vt:lpstr>MyDatan pitäisi olla jokamiehenoikeus.</vt:lpstr>
      <vt:lpstr>Miten MyDataa hyödynnetään käytännössä?</vt:lpstr>
      <vt:lpstr>PowerPoint Presentation</vt:lpstr>
      <vt:lpstr>Voisiko palvelun toteuttaa paremmin?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Miten taustalla oleva palvelu toteutettaisiin?</vt:lpstr>
      <vt:lpstr>PowerPoint Presentation</vt:lpstr>
      <vt:lpstr>Operaattoritoiminnan ansaintamallit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Millainen on ekosysteemi MyDatan ympärillä?</vt:lpstr>
      <vt:lpstr>PowerPoint Presentation</vt:lpstr>
      <vt:lpstr>PowerPoint Presentation</vt:lpstr>
      <vt:lpstr>MyData Infrastruktuuri</vt:lpstr>
      <vt:lpstr>Havaintomme</vt:lpstr>
      <vt:lpstr>Etenemisen esteet</vt:lpstr>
      <vt:lpstr>Teknisen infrastruktuurin puuttuminen</vt:lpstr>
      <vt:lpstr>Yksinkertaisen ansaintamallin puuttuminen</vt:lpstr>
      <vt:lpstr>Monimutkainen ja epämääräinen toimialue</vt:lpstr>
      <vt:lpstr>Ei yhtä suunnannäyttäjää</vt:lpstr>
      <vt:lpstr>Ehdotuksemme</vt:lpstr>
      <vt:lpstr>Valtio käynnistää operaattoritoiminnan</vt:lpstr>
      <vt:lpstr>Suomi Globaaliksi suunnannäyttäjäksi</vt:lpstr>
      <vt:lpstr>MyDatan hallinta tulee määrittää digitaalisen maailman jokamiehenoikeudeksi.</vt:lpstr>
      <vt:lpstr>PowerPoint Presentation</vt:lpstr>
      <vt:lpstr>Kiitos.</vt:lpstr>
      <vt:lpstr>Tuotokset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Joona Viljanen</cp:lastModifiedBy>
  <cp:revision>72</cp:revision>
  <dcterms:created xsi:type="dcterms:W3CDTF">2010-04-12T23:12:02Z</dcterms:created>
  <dcterms:modified xsi:type="dcterms:W3CDTF">2016-10-07T07:08:23Z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